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3ABA97-12E6-415D-8944-98775319382C}" v="2" dt="2025-06-06T05:58:02.4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-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dul Hannan Ibrahim" userId="e5cf9c7bebfad450" providerId="LiveId" clId="{1F3ABA97-12E6-415D-8944-98775319382C}"/>
    <pc:docChg chg="undo custSel modSld">
      <pc:chgData name="Abdul Hannan Ibrahim" userId="e5cf9c7bebfad450" providerId="LiveId" clId="{1F3ABA97-12E6-415D-8944-98775319382C}" dt="2025-06-06T05:59:49.069" v="114" actId="20577"/>
      <pc:docMkLst>
        <pc:docMk/>
      </pc:docMkLst>
      <pc:sldChg chg="addSp delSp modSp mod">
        <pc:chgData name="Abdul Hannan Ibrahim" userId="e5cf9c7bebfad450" providerId="LiveId" clId="{1F3ABA97-12E6-415D-8944-98775319382C}" dt="2025-06-06T05:59:49.069" v="114" actId="20577"/>
        <pc:sldMkLst>
          <pc:docMk/>
          <pc:sldMk cId="0" sldId="256"/>
        </pc:sldMkLst>
        <pc:spChg chg="mod">
          <ac:chgData name="Abdul Hannan Ibrahim" userId="e5cf9c7bebfad450" providerId="LiveId" clId="{1F3ABA97-12E6-415D-8944-98775319382C}" dt="2025-06-06T05:59:41.611" v="110" actId="20577"/>
          <ac:spMkLst>
            <pc:docMk/>
            <pc:sldMk cId="0" sldId="256"/>
            <ac:spMk id="6" creationId="{00000000-0000-0000-0000-000000000000}"/>
          </ac:spMkLst>
        </pc:spChg>
        <pc:spChg chg="mod">
          <ac:chgData name="Abdul Hannan Ibrahim" userId="e5cf9c7bebfad450" providerId="LiveId" clId="{1F3ABA97-12E6-415D-8944-98775319382C}" dt="2025-06-06T05:59:49.069" v="114" actId="20577"/>
          <ac:spMkLst>
            <pc:docMk/>
            <pc:sldMk cId="0" sldId="256"/>
            <ac:spMk id="8" creationId="{00000000-0000-0000-0000-000000000000}"/>
          </ac:spMkLst>
        </pc:spChg>
        <pc:picChg chg="add del mod">
          <ac:chgData name="Abdul Hannan Ibrahim" userId="e5cf9c7bebfad450" providerId="LiveId" clId="{1F3ABA97-12E6-415D-8944-98775319382C}" dt="2025-06-06T05:58:14.514" v="38" actId="14100"/>
          <ac:picMkLst>
            <pc:docMk/>
            <pc:sldMk cId="0" sldId="256"/>
            <ac:picMk id="4" creationId="{00000000-0000-0000-0000-000000000000}"/>
          </ac:picMkLst>
        </pc:picChg>
        <pc:picChg chg="mod">
          <ac:chgData name="Abdul Hannan Ibrahim" userId="e5cf9c7bebfad450" providerId="LiveId" clId="{1F3ABA97-12E6-415D-8944-98775319382C}" dt="2025-06-06T05:58:19.934" v="39" actId="14100"/>
          <ac:picMkLst>
            <pc:docMk/>
            <pc:sldMk cId="0" sldId="256"/>
            <ac:picMk id="5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5652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7" y="5197642"/>
            <a:ext cx="12273131" cy="118487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2360" y="5846340"/>
            <a:ext cx="5553777" cy="53617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091024" y="5827571"/>
            <a:ext cx="587044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393838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Author: Abdul Hannan 23-NTU-CS-1002</a:t>
            </a:r>
          </a:p>
          <a:p>
            <a:pPr algn="ctr">
              <a:lnSpc>
                <a:spcPts val="2900"/>
              </a:lnSpc>
            </a:pPr>
            <a:r>
              <a:rPr lang="en-US" sz="2320" dirty="0">
                <a:solidFill>
                  <a:srgbClr val="393838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Author: Arslan Ali         23-NTU-CS-1019</a:t>
            </a:r>
            <a:endParaRPr lang="en-US" sz="2320" dirty="0"/>
          </a:p>
          <a:p>
            <a:pPr algn="ctr">
              <a:lnSpc>
                <a:spcPts val="2900"/>
              </a:lnSpc>
            </a:pPr>
            <a:r>
              <a:rPr lang="en-US" sz="2320" dirty="0">
                <a:solidFill>
                  <a:srgbClr val="393838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Author: Hassan Ali         23-NTU-CS-1036</a:t>
            </a:r>
            <a:endParaRPr lang="en-US" sz="2320" dirty="0"/>
          </a:p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832104" y="3456432"/>
            <a:ext cx="12984480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600352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Subtitle Generator Pro: An Overview</a:t>
            </a:r>
            <a:endParaRPr lang="en-US" sz="6410" dirty="0"/>
          </a:p>
        </p:txBody>
      </p:sp>
      <p:sp>
        <p:nvSpPr>
          <p:cNvPr id="8" name="Text 2"/>
          <p:cNvSpPr/>
          <p:nvPr/>
        </p:nvSpPr>
        <p:spPr>
          <a:xfrm>
            <a:off x="7690104" y="5888736"/>
            <a:ext cx="587044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393838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Date: 2025-06-06</a:t>
            </a:r>
            <a:endParaRPr lang="en-US" sz="232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1408176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600352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Whisper Model Integration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1078992" y="2542032"/>
            <a:ext cx="12481560" cy="38953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9383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The application integrates with the Whisper AI model for audio transcription and translation:</a:t>
            </a:r>
            <a:endParaRPr 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9383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    • Model Options: Users can select from various Whisper model sizes (tiny, base, small, medium), allowing for a trade-off between speed and accuracy.</a:t>
            </a:r>
            <a:endParaRPr 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9383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    • Dynamic Loading: Models are loaded dynamically based on user selection. A fallback to the tiny model is attempted if the initial load fails.</a:t>
            </a:r>
            <a:endParaRPr 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9383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    • Asynchronous Loading: Model loading is performed in a separate thread to prevent the UI from freezing.</a:t>
            </a:r>
            <a:endParaRPr 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9383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    • Transcription and Translation:</a:t>
            </a:r>
            <a:endParaRPr 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9383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    • The transcribe method of the loaded Whisper model is used to convert speech to text.</a:t>
            </a:r>
            <a:endParaRPr 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9383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    • For English translation, Whisper's built-in translation task is utilized.</a:t>
            </a:r>
            <a:endParaRPr 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9383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    • For Urdu translation, the googletrans library is employed to translate the English transcription.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19963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919472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010"/>
              </a:lnSpc>
              <a:buNone/>
            </a:pPr>
            <a:r>
              <a:rPr lang="en-US" sz="6410" dirty="0">
                <a:solidFill>
                  <a:srgbClr val="600352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Subtitle Generation Workflow</a:t>
            </a:r>
            <a:endParaRPr lang="en-US" sz="6410" dirty="0"/>
          </a:p>
        </p:txBody>
      </p:sp>
      <p:sp>
        <p:nvSpPr>
          <p:cNvPr id="6" name="Text 1"/>
          <p:cNvSpPr/>
          <p:nvPr/>
        </p:nvSpPr>
        <p:spPr>
          <a:xfrm>
            <a:off x="832104" y="1197864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410"/>
              </a:lnSpc>
              <a:buNone/>
            </a:pPr>
            <a:r>
              <a:rPr lang="en-US" sz="13930" dirty="0">
                <a:solidFill>
                  <a:srgbClr val="600352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05</a:t>
            </a:r>
            <a:endParaRPr lang="en-US" sz="13930" dirty="0"/>
          </a:p>
        </p:txBody>
      </p:sp>
      <p:sp>
        <p:nvSpPr>
          <p:cNvPr id="7" name="Text 2"/>
          <p:cNvSpPr/>
          <p:nvPr/>
        </p:nvSpPr>
        <p:spPr>
          <a:xfrm>
            <a:off x="832104" y="367588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29768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6492240"/>
            <a:ext cx="12984480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20"/>
              </a:lnSpc>
              <a:buNone/>
            </a:pPr>
            <a:r>
              <a:rPr lang="en-US" sz="1480" dirty="0">
                <a:solidFill>
                  <a:srgbClr val="39383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 </a:t>
            </a:r>
            <a:endParaRPr lang="en-US" sz="148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5039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5039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1792224"/>
            <a:ext cx="12481560" cy="56692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9383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The generate_subtitles method orchestrates the entire process:</a:t>
            </a:r>
            <a:endParaRPr 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9383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    • Video Selection: Users select a video file through a file dialog.</a:t>
            </a:r>
            <a:endParaRPr 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9383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    • Language and Model Selection: Users specify the desired output language (original, English, Urdu) and the Whisper AI model.</a:t>
            </a:r>
            <a:endParaRPr 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9383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    • Audio Extraction (Implicit): Whisper handles the audio extraction internally from the selected video.</a:t>
            </a:r>
            <a:endParaRPr 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9383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    • Transcription/Translation:</a:t>
            </a:r>
            <a:endParaRPr 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9383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    • Whisper transcribes the audio.</a:t>
            </a:r>
            <a:endParaRPr 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9383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    • If English translation is selected, Whisper performs the translation.</a:t>
            </a:r>
            <a:endParaRPr 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9383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    • If Urdu translation is selected, googletrans translates the transcribed text to Urdu.</a:t>
            </a:r>
            <a:endParaRPr 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9383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    • SRT File Creation: The transcribed/translated text segments, along with their timestamps, are formatted and saved as a temporary .srt (SubRip Subtitle) file.</a:t>
            </a:r>
            <a:endParaRPr 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9383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    • User Save Dialog: The application prompts the user to save the generated .srt file to a location of their choice.</a:t>
            </a:r>
            <a:endParaRPr 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9383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    • Subtitle Embedding (Future Work): The current code sets the stage for integrating ffmpeg to hardcode the generated subtitles into the video.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600352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Subtitle Generation Workflow</a:t>
            </a:r>
            <a:endParaRPr lang="en-US" sz="464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19963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919472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010"/>
              </a:lnSpc>
              <a:buNone/>
            </a:pPr>
            <a:r>
              <a:rPr lang="en-US" sz="6410" dirty="0">
                <a:solidFill>
                  <a:srgbClr val="600352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User Interface and Experience</a:t>
            </a:r>
            <a:endParaRPr lang="en-US" sz="6410" dirty="0"/>
          </a:p>
        </p:txBody>
      </p:sp>
      <p:sp>
        <p:nvSpPr>
          <p:cNvPr id="6" name="Text 1"/>
          <p:cNvSpPr/>
          <p:nvPr/>
        </p:nvSpPr>
        <p:spPr>
          <a:xfrm>
            <a:off x="832104" y="429768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1197864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410"/>
              </a:lnSpc>
              <a:buNone/>
            </a:pPr>
            <a:r>
              <a:rPr lang="en-US" sz="13930" dirty="0">
                <a:solidFill>
                  <a:srgbClr val="600352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06</a:t>
            </a:r>
            <a:endParaRPr lang="en-US" sz="13930" dirty="0"/>
          </a:p>
        </p:txBody>
      </p:sp>
      <p:sp>
        <p:nvSpPr>
          <p:cNvPr id="8" name="Text 3"/>
          <p:cNvSpPr/>
          <p:nvPr/>
        </p:nvSpPr>
        <p:spPr>
          <a:xfrm>
            <a:off x="832104" y="367588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6492240"/>
            <a:ext cx="12984480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20"/>
              </a:lnSpc>
              <a:buNone/>
            </a:pPr>
            <a:r>
              <a:rPr lang="en-US" sz="1480" dirty="0">
                <a:solidFill>
                  <a:srgbClr val="39383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 </a:t>
            </a:r>
            <a:endParaRPr lang="en-US" sz="148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976579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312" y="1792224"/>
            <a:ext cx="768096" cy="76809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2032" y="5687568"/>
            <a:ext cx="676656" cy="76809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75720" y="1792224"/>
            <a:ext cx="576072" cy="76809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0296" y="1792224"/>
            <a:ext cx="768096" cy="76809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0296" y="5687568"/>
            <a:ext cx="768096" cy="768096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9848088" y="2788920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393838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Responsive Design</a:t>
            </a:r>
            <a:endParaRPr lang="en-US" sz="2320" dirty="0"/>
          </a:p>
        </p:txBody>
      </p:sp>
      <p:sp>
        <p:nvSpPr>
          <p:cNvPr id="9" name="Text 1"/>
          <p:cNvSpPr/>
          <p:nvPr/>
        </p:nvSpPr>
        <p:spPr>
          <a:xfrm>
            <a:off x="960120" y="6693408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393838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Error Handling</a:t>
            </a:r>
            <a:endParaRPr lang="en-US" sz="2320" dirty="0"/>
          </a:p>
        </p:txBody>
      </p:sp>
      <p:sp>
        <p:nvSpPr>
          <p:cNvPr id="10" name="Text 2"/>
          <p:cNvSpPr/>
          <p:nvPr/>
        </p:nvSpPr>
        <p:spPr>
          <a:xfrm>
            <a:off x="960120" y="2788920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393838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Intuitive Layout</a:t>
            </a:r>
            <a:endParaRPr lang="en-US" sz="2320" dirty="0"/>
          </a:p>
        </p:txBody>
      </p:sp>
      <p:sp>
        <p:nvSpPr>
          <p:cNvPr id="11" name="Text 3"/>
          <p:cNvSpPr/>
          <p:nvPr/>
        </p:nvSpPr>
        <p:spPr>
          <a:xfrm>
            <a:off x="960120" y="3300984"/>
            <a:ext cx="3831336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39383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The UI is designed with clear labels, buttons, and input fields.</a:t>
            </a:r>
            <a:endParaRPr lang="en-US" sz="1850" dirty="0"/>
          </a:p>
        </p:txBody>
      </p:sp>
      <p:sp>
        <p:nvSpPr>
          <p:cNvPr id="12" name="Text 4"/>
          <p:cNvSpPr/>
          <p:nvPr/>
        </p:nvSpPr>
        <p:spPr>
          <a:xfrm>
            <a:off x="5404104" y="7571232"/>
            <a:ext cx="3831336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39383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The application creates and cleans up temporary directories for intermediate files, ensuring a tidy system.</a:t>
            </a:r>
            <a:endParaRPr lang="en-US" sz="1850" dirty="0"/>
          </a:p>
        </p:txBody>
      </p:sp>
      <p:sp>
        <p:nvSpPr>
          <p:cNvPr id="13" name="Text 5"/>
          <p:cNvSpPr/>
          <p:nvPr/>
        </p:nvSpPr>
        <p:spPr>
          <a:xfrm>
            <a:off x="5404104" y="6693408"/>
            <a:ext cx="3831336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393838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Temporary File Management</a:t>
            </a:r>
            <a:endParaRPr lang="en-US" sz="2320" dirty="0"/>
          </a:p>
        </p:txBody>
      </p:sp>
      <p:sp>
        <p:nvSpPr>
          <p:cNvPr id="14" name="Text 6"/>
          <p:cNvSpPr/>
          <p:nvPr/>
        </p:nvSpPr>
        <p:spPr>
          <a:xfrm>
            <a:off x="5404104" y="3300984"/>
            <a:ext cx="3831336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39383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A progress bar and a log box provide real-time feedback on the subtitle generation process.</a:t>
            </a:r>
            <a:endParaRPr lang="en-US" sz="1850" dirty="0"/>
          </a:p>
        </p:txBody>
      </p:sp>
      <p:sp>
        <p:nvSpPr>
          <p:cNvPr id="15" name="Text 7"/>
          <p:cNvSpPr/>
          <p:nvPr/>
        </p:nvSpPr>
        <p:spPr>
          <a:xfrm>
            <a:off x="5404104" y="2788920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393838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Progress Tracking</a:t>
            </a:r>
            <a:endParaRPr lang="en-US" sz="2320" dirty="0"/>
          </a:p>
        </p:txBody>
      </p:sp>
      <p:sp>
        <p:nvSpPr>
          <p:cNvPr id="16" name="Text 8"/>
          <p:cNvSpPr/>
          <p:nvPr/>
        </p:nvSpPr>
        <p:spPr>
          <a:xfrm>
            <a:off x="960120" y="7196328"/>
            <a:ext cx="3831336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39383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Basic error logging is implemented to inform the user about issues during model loading or subtitle generation.</a:t>
            </a:r>
            <a:endParaRPr lang="en-US" sz="1850" dirty="0"/>
          </a:p>
        </p:txBody>
      </p:sp>
      <p:sp>
        <p:nvSpPr>
          <p:cNvPr id="17" name="Text 9"/>
          <p:cNvSpPr/>
          <p:nvPr/>
        </p:nvSpPr>
        <p:spPr>
          <a:xfrm>
            <a:off x="9848088" y="3300984"/>
            <a:ext cx="3831336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39383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The use of threading ensures the UI remains responsive, preventing it from freezing during computationally intensive tasks.</a:t>
            </a:r>
            <a:endParaRPr lang="en-US" sz="1850" dirty="0"/>
          </a:p>
        </p:txBody>
      </p:sp>
      <p:sp>
        <p:nvSpPr>
          <p:cNvPr id="18" name="Text 10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600352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User Interface and Experience</a:t>
            </a:r>
            <a:endParaRPr lang="en-US" sz="464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19963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919472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010"/>
              </a:lnSpc>
              <a:buNone/>
            </a:pPr>
            <a:r>
              <a:rPr lang="en-US" sz="6410" dirty="0">
                <a:solidFill>
                  <a:srgbClr val="600352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Future Enhancements</a:t>
            </a:r>
            <a:endParaRPr lang="en-US" sz="6410" dirty="0"/>
          </a:p>
        </p:txBody>
      </p:sp>
      <p:sp>
        <p:nvSpPr>
          <p:cNvPr id="6" name="Text 1"/>
          <p:cNvSpPr/>
          <p:nvPr/>
        </p:nvSpPr>
        <p:spPr>
          <a:xfrm>
            <a:off x="832104" y="6492240"/>
            <a:ext cx="12984480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20"/>
              </a:lnSpc>
              <a:buNone/>
            </a:pPr>
            <a:r>
              <a:rPr lang="en-US" sz="1480" dirty="0">
                <a:solidFill>
                  <a:srgbClr val="39383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 </a:t>
            </a:r>
            <a:endParaRPr lang="en-US" sz="1480" dirty="0"/>
          </a:p>
        </p:txBody>
      </p:sp>
      <p:sp>
        <p:nvSpPr>
          <p:cNvPr id="7" name="Text 2"/>
          <p:cNvSpPr/>
          <p:nvPr/>
        </p:nvSpPr>
        <p:spPr>
          <a:xfrm>
            <a:off x="832104" y="367588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29768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1197864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410"/>
              </a:lnSpc>
              <a:buNone/>
            </a:pPr>
            <a:r>
              <a:rPr lang="en-US" sz="13930" dirty="0">
                <a:solidFill>
                  <a:srgbClr val="600352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07</a:t>
            </a:r>
            <a:endParaRPr lang="en-US" sz="1393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792" y="3986784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3986784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5788152"/>
            <a:ext cx="475488" cy="47548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792" y="2176272"/>
            <a:ext cx="475488" cy="47548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2176272"/>
            <a:ext cx="475488" cy="475488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832104" y="92354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600352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Future Enhancements</a:t>
            </a:r>
            <a:endParaRPr lang="en-US" sz="4640" dirty="0"/>
          </a:p>
        </p:txBody>
      </p:sp>
      <p:sp>
        <p:nvSpPr>
          <p:cNvPr id="10" name="Text 1"/>
          <p:cNvSpPr/>
          <p:nvPr/>
        </p:nvSpPr>
        <p:spPr>
          <a:xfrm>
            <a:off x="7635240" y="400507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2B2B2B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4</a:t>
            </a:r>
            <a:endParaRPr lang="en-US" sz="2320" dirty="0"/>
          </a:p>
        </p:txBody>
      </p:sp>
      <p:sp>
        <p:nvSpPr>
          <p:cNvPr id="11" name="Text 2"/>
          <p:cNvSpPr/>
          <p:nvPr/>
        </p:nvSpPr>
        <p:spPr>
          <a:xfrm>
            <a:off x="996696" y="400507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2B2B2B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3</a:t>
            </a:r>
            <a:endParaRPr lang="en-US" sz="2320" dirty="0"/>
          </a:p>
        </p:txBody>
      </p:sp>
      <p:sp>
        <p:nvSpPr>
          <p:cNvPr id="12" name="Text 3"/>
          <p:cNvSpPr/>
          <p:nvPr/>
        </p:nvSpPr>
        <p:spPr>
          <a:xfrm>
            <a:off x="996696" y="581558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2B2B2B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5</a:t>
            </a:r>
            <a:endParaRPr lang="en-US" sz="2320" dirty="0"/>
          </a:p>
        </p:txBody>
      </p:sp>
      <p:sp>
        <p:nvSpPr>
          <p:cNvPr id="13" name="Text 4"/>
          <p:cNvSpPr/>
          <p:nvPr/>
        </p:nvSpPr>
        <p:spPr>
          <a:xfrm>
            <a:off x="1609344" y="4526280"/>
            <a:ext cx="555040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9383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Support for other translation APIs for improved language coverage or quality.</a:t>
            </a:r>
            <a:endParaRPr lang="en-US" sz="1850" dirty="0"/>
          </a:p>
        </p:txBody>
      </p:sp>
      <p:sp>
        <p:nvSpPr>
          <p:cNvPr id="14" name="Text 5"/>
          <p:cNvSpPr/>
          <p:nvPr/>
        </p:nvSpPr>
        <p:spPr>
          <a:xfrm>
            <a:off x="8247888" y="2715768"/>
            <a:ext cx="555040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9383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More granular control over subtitle style (font, size, color) and position.</a:t>
            </a:r>
            <a:endParaRPr lang="en-US" sz="1850" dirty="0"/>
          </a:p>
        </p:txBody>
      </p:sp>
      <p:sp>
        <p:nvSpPr>
          <p:cNvPr id="15" name="Text 6"/>
          <p:cNvSpPr/>
          <p:nvPr/>
        </p:nvSpPr>
        <p:spPr>
          <a:xfrm>
            <a:off x="1609344" y="2203704"/>
            <a:ext cx="555040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393838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Subtitle Embedding</a:t>
            </a:r>
            <a:endParaRPr lang="en-US" sz="2320" dirty="0"/>
          </a:p>
        </p:txBody>
      </p:sp>
      <p:sp>
        <p:nvSpPr>
          <p:cNvPr id="16" name="Text 7"/>
          <p:cNvSpPr/>
          <p:nvPr/>
        </p:nvSpPr>
        <p:spPr>
          <a:xfrm>
            <a:off x="7635240" y="219456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2B2B2B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2</a:t>
            </a:r>
            <a:endParaRPr lang="en-US" sz="2320" dirty="0"/>
          </a:p>
        </p:txBody>
      </p:sp>
      <p:sp>
        <p:nvSpPr>
          <p:cNvPr id="17" name="Text 8"/>
          <p:cNvSpPr/>
          <p:nvPr/>
        </p:nvSpPr>
        <p:spPr>
          <a:xfrm>
            <a:off x="996696" y="219456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2B2B2B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1</a:t>
            </a:r>
            <a:endParaRPr lang="en-US" sz="2320" dirty="0"/>
          </a:p>
        </p:txBody>
      </p:sp>
      <p:sp>
        <p:nvSpPr>
          <p:cNvPr id="18" name="Text 9"/>
          <p:cNvSpPr/>
          <p:nvPr/>
        </p:nvSpPr>
        <p:spPr>
          <a:xfrm>
            <a:off x="1609344" y="6327648"/>
            <a:ext cx="555040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9383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Options to export subtitles in different formats (e.g., VTT, ASS).</a:t>
            </a:r>
            <a:endParaRPr lang="en-US" sz="1850" dirty="0"/>
          </a:p>
        </p:txBody>
      </p:sp>
      <p:sp>
        <p:nvSpPr>
          <p:cNvPr id="19" name="Text 10"/>
          <p:cNvSpPr/>
          <p:nvPr/>
        </p:nvSpPr>
        <p:spPr>
          <a:xfrm>
            <a:off x="1609344" y="5824728"/>
            <a:ext cx="555040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393838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Customizable Output Formats</a:t>
            </a:r>
            <a:endParaRPr lang="en-US" sz="2320" dirty="0"/>
          </a:p>
        </p:txBody>
      </p:sp>
      <p:sp>
        <p:nvSpPr>
          <p:cNvPr id="20" name="Text 11"/>
          <p:cNvSpPr/>
          <p:nvPr/>
        </p:nvSpPr>
        <p:spPr>
          <a:xfrm>
            <a:off x="8247888" y="2203704"/>
            <a:ext cx="555040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393838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Advanced Settings</a:t>
            </a:r>
            <a:endParaRPr lang="en-US" sz="2320" dirty="0"/>
          </a:p>
        </p:txBody>
      </p:sp>
      <p:sp>
        <p:nvSpPr>
          <p:cNvPr id="21" name="Text 12"/>
          <p:cNvSpPr/>
          <p:nvPr/>
        </p:nvSpPr>
        <p:spPr>
          <a:xfrm>
            <a:off x="8247888" y="4526280"/>
            <a:ext cx="555040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9383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Ability to process multiple video files simultaneously.</a:t>
            </a:r>
            <a:endParaRPr lang="en-US" sz="1850" dirty="0"/>
          </a:p>
        </p:txBody>
      </p:sp>
      <p:sp>
        <p:nvSpPr>
          <p:cNvPr id="22" name="Text 13"/>
          <p:cNvSpPr/>
          <p:nvPr/>
        </p:nvSpPr>
        <p:spPr>
          <a:xfrm>
            <a:off x="1609344" y="4014216"/>
            <a:ext cx="555040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393838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Multiple Translation Engines</a:t>
            </a:r>
            <a:endParaRPr lang="en-US" sz="2320" dirty="0"/>
          </a:p>
        </p:txBody>
      </p:sp>
      <p:sp>
        <p:nvSpPr>
          <p:cNvPr id="23" name="Text 14"/>
          <p:cNvSpPr/>
          <p:nvPr/>
        </p:nvSpPr>
        <p:spPr>
          <a:xfrm>
            <a:off x="8247888" y="4014216"/>
            <a:ext cx="555040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393838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Batch Processing</a:t>
            </a:r>
            <a:endParaRPr lang="en-US" sz="2320" dirty="0"/>
          </a:p>
        </p:txBody>
      </p:sp>
      <p:sp>
        <p:nvSpPr>
          <p:cNvPr id="24" name="Text 15"/>
          <p:cNvSpPr/>
          <p:nvPr/>
        </p:nvSpPr>
        <p:spPr>
          <a:xfrm>
            <a:off x="1609344" y="2715768"/>
            <a:ext cx="555040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9383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Full integration of ffmpeg to directly hardcode subtitles onto video files.</a:t>
            </a:r>
            <a:endParaRPr lang="en-US" sz="18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47472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8010"/>
              </a:lnSpc>
              <a:buNone/>
            </a:pPr>
            <a:r>
              <a:rPr lang="en-US" sz="6410" dirty="0">
                <a:solidFill>
                  <a:srgbClr val="600352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Thank You</a:t>
            </a:r>
            <a:endParaRPr lang="en-US" sz="641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412394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393838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3. Application Structure</a:t>
            </a:r>
            <a:endParaRPr lang="en-US" sz="2320" dirty="0"/>
          </a:p>
        </p:txBody>
      </p:sp>
      <p:sp>
        <p:nvSpPr>
          <p:cNvPr id="5" name="Text 1"/>
          <p:cNvSpPr/>
          <p:nvPr/>
        </p:nvSpPr>
        <p:spPr>
          <a:xfrm>
            <a:off x="7571232" y="349300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393838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2. Core Technologies and Libraries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1078992" y="349300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393838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1. Introduction</a:t>
            </a:r>
            <a:endParaRPr lang="en-US" sz="2320" dirty="0"/>
          </a:p>
        </p:txBody>
      </p:sp>
      <p:sp>
        <p:nvSpPr>
          <p:cNvPr id="7" name="Text 3"/>
          <p:cNvSpPr/>
          <p:nvPr/>
        </p:nvSpPr>
        <p:spPr>
          <a:xfrm>
            <a:off x="1078992" y="476402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393838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5. Subtitle Generation Workflow</a:t>
            </a:r>
            <a:endParaRPr lang="en-US" sz="2320" dirty="0"/>
          </a:p>
        </p:txBody>
      </p:sp>
      <p:sp>
        <p:nvSpPr>
          <p:cNvPr id="8" name="Text 4"/>
          <p:cNvSpPr/>
          <p:nvPr/>
        </p:nvSpPr>
        <p:spPr>
          <a:xfrm>
            <a:off x="1078992" y="539496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393838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7. Future Enhancements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832104" y="207568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600352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CONTENTS</a:t>
            </a:r>
            <a:endParaRPr lang="en-US" sz="6410" dirty="0"/>
          </a:p>
        </p:txBody>
      </p:sp>
      <p:sp>
        <p:nvSpPr>
          <p:cNvPr id="10" name="Text 6"/>
          <p:cNvSpPr/>
          <p:nvPr/>
        </p:nvSpPr>
        <p:spPr>
          <a:xfrm>
            <a:off x="7571232" y="412394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393838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4. Whisper Model Integration</a:t>
            </a:r>
            <a:endParaRPr lang="en-US" sz="2320" dirty="0"/>
          </a:p>
        </p:txBody>
      </p:sp>
      <p:sp>
        <p:nvSpPr>
          <p:cNvPr id="11" name="Text 7"/>
          <p:cNvSpPr/>
          <p:nvPr/>
        </p:nvSpPr>
        <p:spPr>
          <a:xfrm>
            <a:off x="7571232" y="476402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393838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6. User Interface and Experience</a:t>
            </a:r>
            <a:endParaRPr lang="en-US" sz="232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19963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367588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6492240"/>
            <a:ext cx="12984480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20"/>
              </a:lnSpc>
              <a:buNone/>
            </a:pPr>
            <a:r>
              <a:rPr lang="en-US" sz="1480" dirty="0">
                <a:solidFill>
                  <a:srgbClr val="39383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 </a:t>
            </a:r>
            <a:endParaRPr lang="en-US" sz="1480" dirty="0"/>
          </a:p>
        </p:txBody>
      </p:sp>
      <p:sp>
        <p:nvSpPr>
          <p:cNvPr id="7" name="Text 2"/>
          <p:cNvSpPr/>
          <p:nvPr/>
        </p:nvSpPr>
        <p:spPr>
          <a:xfrm>
            <a:off x="832104" y="429768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919472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010"/>
              </a:lnSpc>
              <a:buNone/>
            </a:pPr>
            <a:r>
              <a:rPr lang="en-US" sz="6410" dirty="0">
                <a:solidFill>
                  <a:srgbClr val="600352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Introduction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1197864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410"/>
              </a:lnSpc>
              <a:buNone/>
            </a:pPr>
            <a:r>
              <a:rPr lang="en-US" sz="13930" dirty="0">
                <a:solidFill>
                  <a:srgbClr val="600352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01</a:t>
            </a:r>
            <a:endParaRPr lang="en-US" sz="1393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5568696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9383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It's designed to help users generate and eventually embed subtitles for their video files.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832104" y="34564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600352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Introduction</a:t>
            </a:r>
            <a:endParaRPr lang="en-US" sz="4640" dirty="0"/>
          </a:p>
        </p:txBody>
      </p:sp>
      <p:sp>
        <p:nvSpPr>
          <p:cNvPr id="6" name="Text 2"/>
          <p:cNvSpPr/>
          <p:nvPr/>
        </p:nvSpPr>
        <p:spPr>
          <a:xfrm>
            <a:off x="1078992" y="4590288"/>
            <a:ext cx="1248156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9383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This application, "Subtitle Generator Pro," is a desktop tool built with customtkinter that leverages OpenAI's Whisper model for speech-to-text transcription and Google Translate for language translation.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71169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7004304"/>
            <a:ext cx="12984480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20"/>
              </a:lnSpc>
              <a:buNone/>
            </a:pPr>
            <a:r>
              <a:rPr lang="en-US" sz="1480" dirty="0">
                <a:solidFill>
                  <a:srgbClr val="39383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 </a:t>
            </a:r>
            <a:endParaRPr lang="en-US" sz="1480" dirty="0"/>
          </a:p>
        </p:txBody>
      </p:sp>
      <p:sp>
        <p:nvSpPr>
          <p:cNvPr id="6" name="Text 1"/>
          <p:cNvSpPr/>
          <p:nvPr/>
        </p:nvSpPr>
        <p:spPr>
          <a:xfrm>
            <a:off x="832104" y="3785616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694944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410"/>
              </a:lnSpc>
              <a:buNone/>
            </a:pPr>
            <a:r>
              <a:rPr lang="en-US" sz="13930" dirty="0">
                <a:solidFill>
                  <a:srgbClr val="600352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02</a:t>
            </a:r>
            <a:endParaRPr lang="en-US" sz="13930" dirty="0"/>
          </a:p>
        </p:txBody>
      </p:sp>
      <p:sp>
        <p:nvSpPr>
          <p:cNvPr id="8" name="Text 3"/>
          <p:cNvSpPr/>
          <p:nvPr/>
        </p:nvSpPr>
        <p:spPr>
          <a:xfrm>
            <a:off x="832104" y="316382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4407408"/>
            <a:ext cx="12984480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8010"/>
              </a:lnSpc>
              <a:buNone/>
            </a:pPr>
            <a:r>
              <a:rPr lang="en-US" sz="6410" dirty="0">
                <a:solidFill>
                  <a:srgbClr val="600352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Core Technologies and Libraries</a:t>
            </a:r>
            <a:endParaRPr lang="en-US" sz="641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974750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1736" y="1792224"/>
            <a:ext cx="576072" cy="76809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6016" y="5330952"/>
            <a:ext cx="676656" cy="76809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84280" y="1792224"/>
            <a:ext cx="768096" cy="76809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6312" y="1792224"/>
            <a:ext cx="768096" cy="76809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7752" y="5330952"/>
            <a:ext cx="576072" cy="76809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84280" y="5330952"/>
            <a:ext cx="768096" cy="768096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960120" y="6336792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393838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ffmpeg</a:t>
            </a:r>
            <a:endParaRPr lang="en-US" sz="2320" dirty="0"/>
          </a:p>
        </p:txBody>
      </p:sp>
      <p:sp>
        <p:nvSpPr>
          <p:cNvPr id="10" name="Text 1"/>
          <p:cNvSpPr/>
          <p:nvPr/>
        </p:nvSpPr>
        <p:spPr>
          <a:xfrm>
            <a:off x="5404104" y="2788920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393838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whisper</a:t>
            </a:r>
            <a:endParaRPr lang="en-US" sz="2320" dirty="0"/>
          </a:p>
        </p:txBody>
      </p:sp>
      <p:sp>
        <p:nvSpPr>
          <p:cNvPr id="11" name="Text 2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600352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Core Technologies and Libraries</a:t>
            </a:r>
            <a:endParaRPr lang="en-US" sz="4640" dirty="0"/>
          </a:p>
        </p:txBody>
      </p:sp>
      <p:sp>
        <p:nvSpPr>
          <p:cNvPr id="12" name="Text 3"/>
          <p:cNvSpPr/>
          <p:nvPr/>
        </p:nvSpPr>
        <p:spPr>
          <a:xfrm>
            <a:off x="5404104" y="6848856"/>
            <a:ext cx="3831336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39383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Ensures the UI remains responsive during long-running tasks like model loading, transcription, and translation.</a:t>
            </a:r>
            <a:endParaRPr lang="en-US" sz="1850" dirty="0"/>
          </a:p>
        </p:txBody>
      </p:sp>
      <p:sp>
        <p:nvSpPr>
          <p:cNvPr id="13" name="Text 4"/>
          <p:cNvSpPr/>
          <p:nvPr/>
        </p:nvSpPr>
        <p:spPr>
          <a:xfrm>
            <a:off x="960120" y="6848856"/>
            <a:ext cx="3831336" cy="21305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39383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(via subprocess): Although not fully implemented for embedding in the provided code, this is the intended tool for hardcoding subtitles onto video files.</a:t>
            </a:r>
            <a:endParaRPr lang="en-US" sz="1850" dirty="0"/>
          </a:p>
        </p:txBody>
      </p:sp>
      <p:sp>
        <p:nvSpPr>
          <p:cNvPr id="14" name="Text 5"/>
          <p:cNvSpPr/>
          <p:nvPr/>
        </p:nvSpPr>
        <p:spPr>
          <a:xfrm>
            <a:off x="9848088" y="2788920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393838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googletrans</a:t>
            </a:r>
            <a:endParaRPr lang="en-US" sz="2320" dirty="0"/>
          </a:p>
        </p:txBody>
      </p:sp>
      <p:sp>
        <p:nvSpPr>
          <p:cNvPr id="15" name="Text 6"/>
          <p:cNvSpPr/>
          <p:nvPr/>
        </p:nvSpPr>
        <p:spPr>
          <a:xfrm>
            <a:off x="9848088" y="6848856"/>
            <a:ext cx="383133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39383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Used for managing temporary files and directories.</a:t>
            </a:r>
            <a:endParaRPr lang="en-US" sz="1850" dirty="0"/>
          </a:p>
        </p:txBody>
      </p:sp>
      <p:sp>
        <p:nvSpPr>
          <p:cNvPr id="16" name="Text 7"/>
          <p:cNvSpPr/>
          <p:nvPr/>
        </p:nvSpPr>
        <p:spPr>
          <a:xfrm>
            <a:off x="9848088" y="3300984"/>
            <a:ext cx="3831336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39383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A free and unlimited Python library that implements the Google Translate API, used for translating transcribed text.</a:t>
            </a:r>
            <a:endParaRPr lang="en-US" sz="1850" dirty="0"/>
          </a:p>
        </p:txBody>
      </p:sp>
      <p:sp>
        <p:nvSpPr>
          <p:cNvPr id="17" name="Text 8"/>
          <p:cNvSpPr/>
          <p:nvPr/>
        </p:nvSpPr>
        <p:spPr>
          <a:xfrm>
            <a:off x="960120" y="3300984"/>
            <a:ext cx="383133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39383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Provides a modern, customizable GUI experience.</a:t>
            </a:r>
            <a:endParaRPr lang="en-US" sz="1850" dirty="0"/>
          </a:p>
        </p:txBody>
      </p:sp>
      <p:sp>
        <p:nvSpPr>
          <p:cNvPr id="18" name="Text 9"/>
          <p:cNvSpPr/>
          <p:nvPr/>
        </p:nvSpPr>
        <p:spPr>
          <a:xfrm>
            <a:off x="9848088" y="6336792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393838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tempfile and shutil</a:t>
            </a:r>
            <a:endParaRPr lang="en-US" sz="2320" dirty="0"/>
          </a:p>
        </p:txBody>
      </p:sp>
      <p:sp>
        <p:nvSpPr>
          <p:cNvPr id="19" name="Text 10"/>
          <p:cNvSpPr/>
          <p:nvPr/>
        </p:nvSpPr>
        <p:spPr>
          <a:xfrm>
            <a:off x="5404104" y="6336792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393838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threading</a:t>
            </a:r>
            <a:endParaRPr lang="en-US" sz="2320" dirty="0"/>
          </a:p>
        </p:txBody>
      </p:sp>
      <p:sp>
        <p:nvSpPr>
          <p:cNvPr id="20" name="Text 11"/>
          <p:cNvSpPr/>
          <p:nvPr/>
        </p:nvSpPr>
        <p:spPr>
          <a:xfrm>
            <a:off x="5404104" y="3300984"/>
            <a:ext cx="3831336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39383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OpenAI's robust speech-to-text model, used for transcribing audio from videos.</a:t>
            </a:r>
            <a:endParaRPr lang="en-US" sz="1850" dirty="0"/>
          </a:p>
        </p:txBody>
      </p:sp>
      <p:sp>
        <p:nvSpPr>
          <p:cNvPr id="21" name="Text 12"/>
          <p:cNvSpPr/>
          <p:nvPr/>
        </p:nvSpPr>
        <p:spPr>
          <a:xfrm>
            <a:off x="960120" y="2788920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393838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customtkinter</a:t>
            </a:r>
            <a:endParaRPr lang="en-US" sz="232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19963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367588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6492240"/>
            <a:ext cx="12984480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20"/>
              </a:lnSpc>
              <a:buNone/>
            </a:pPr>
            <a:r>
              <a:rPr lang="en-US" sz="1480" dirty="0">
                <a:solidFill>
                  <a:srgbClr val="39383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 </a:t>
            </a:r>
            <a:endParaRPr lang="en-US" sz="1480" dirty="0"/>
          </a:p>
        </p:txBody>
      </p:sp>
      <p:sp>
        <p:nvSpPr>
          <p:cNvPr id="7" name="Text 2"/>
          <p:cNvSpPr/>
          <p:nvPr/>
        </p:nvSpPr>
        <p:spPr>
          <a:xfrm>
            <a:off x="832104" y="4919472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010"/>
              </a:lnSpc>
              <a:buNone/>
            </a:pPr>
            <a:r>
              <a:rPr lang="en-US" sz="6410" dirty="0">
                <a:solidFill>
                  <a:srgbClr val="600352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Application Structure</a:t>
            </a:r>
            <a:endParaRPr lang="en-US" sz="6410" dirty="0"/>
          </a:p>
        </p:txBody>
      </p:sp>
      <p:sp>
        <p:nvSpPr>
          <p:cNvPr id="8" name="Text 3"/>
          <p:cNvSpPr/>
          <p:nvPr/>
        </p:nvSpPr>
        <p:spPr>
          <a:xfrm>
            <a:off x="832104" y="1197864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410"/>
              </a:lnSpc>
              <a:buNone/>
            </a:pPr>
            <a:r>
              <a:rPr lang="en-US" sz="13930" dirty="0">
                <a:solidFill>
                  <a:srgbClr val="600352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03</a:t>
            </a:r>
            <a:endParaRPr lang="en-US" sz="13930" dirty="0"/>
          </a:p>
        </p:txBody>
      </p:sp>
      <p:sp>
        <p:nvSpPr>
          <p:cNvPr id="9" name="Text 4"/>
          <p:cNvSpPr/>
          <p:nvPr/>
        </p:nvSpPr>
        <p:spPr>
          <a:xfrm>
            <a:off x="832104" y="429768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956462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95646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1792224"/>
            <a:ext cx="12481560" cy="67299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9383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The application is structured into several classes, each responsible for a specific part of the user interface and its logic:</a:t>
            </a:r>
            <a:endParaRPr 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9383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    • SubtitleApp(ctk.CTk): The main application window. It manages:</a:t>
            </a:r>
            <a:endParaRPr 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9383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    • Global settings (like theme and color).</a:t>
            </a:r>
            <a:endParaRPr 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9383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    • Loading and managing the Whisper AI model.</a:t>
            </a:r>
            <a:endParaRPr 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9383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    • Navigation between different screens (frames).</a:t>
            </a:r>
            <a:endParaRPr 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9383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    • Cleanup of temporary files on exit.</a:t>
            </a:r>
            <a:endParaRPr 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9383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    • SplashScreen(ctk.CTkFrame): The initial screen displayed when the application starts, featuring an animated title.</a:t>
            </a:r>
            <a:endParaRPr 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9383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    • MainMenu(ctk.CTkFrame): The central hub of the application, offering options to proceed to subtitle generation or access global settings.</a:t>
            </a:r>
            <a:endParaRPr 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9383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    • SubtitlePage(ctk.CTkFrame): The core functionality page where users:</a:t>
            </a:r>
            <a:endParaRPr 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9383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    • Select video files.</a:t>
            </a:r>
            <a:endParaRPr 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9383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    • Choose transcription/translation options (original, English, Urdu).</a:t>
            </a:r>
            <a:endParaRPr 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9383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    • Select the Whisper AI model size.</a:t>
            </a:r>
            <a:endParaRPr 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9383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    • Monitor the subtitle generation process through a log and progress bar.</a:t>
            </a:r>
            <a:endParaRPr 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9383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    • Save generated SRT files.</a:t>
            </a:r>
            <a:endParaRPr 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9383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    • AnimatedLabel(ctk.CTkLabel): A custom widget for creating fade-in text animations, used in the Splash Screen.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600352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Application Structure</a:t>
            </a:r>
            <a:endParaRPr lang="en-US" sz="464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19963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29768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1197864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410"/>
              </a:lnSpc>
              <a:buNone/>
            </a:pPr>
            <a:r>
              <a:rPr lang="en-US" sz="13930" dirty="0">
                <a:solidFill>
                  <a:srgbClr val="600352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04</a:t>
            </a:r>
            <a:endParaRPr lang="en-US" sz="13930" dirty="0"/>
          </a:p>
        </p:txBody>
      </p:sp>
      <p:sp>
        <p:nvSpPr>
          <p:cNvPr id="7" name="Text 2"/>
          <p:cNvSpPr/>
          <p:nvPr/>
        </p:nvSpPr>
        <p:spPr>
          <a:xfrm>
            <a:off x="832104" y="367588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6492240"/>
            <a:ext cx="12984480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20"/>
              </a:lnSpc>
              <a:buNone/>
            </a:pPr>
            <a:r>
              <a:rPr lang="en-US" sz="1480" dirty="0">
                <a:solidFill>
                  <a:srgbClr val="39383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 </a:t>
            </a:r>
            <a:endParaRPr lang="en-US" sz="1480" dirty="0"/>
          </a:p>
        </p:txBody>
      </p:sp>
      <p:sp>
        <p:nvSpPr>
          <p:cNvPr id="9" name="Text 4"/>
          <p:cNvSpPr/>
          <p:nvPr/>
        </p:nvSpPr>
        <p:spPr>
          <a:xfrm>
            <a:off x="832104" y="4919472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010"/>
              </a:lnSpc>
              <a:buNone/>
            </a:pPr>
            <a:r>
              <a:rPr lang="en-US" sz="6410" dirty="0">
                <a:solidFill>
                  <a:srgbClr val="600352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Whisper Model Integration</a:t>
            </a:r>
            <a:endParaRPr lang="en-US" sz="641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1004</Words>
  <Application>Microsoft Office PowerPoint</Application>
  <PresentationFormat>Custom</PresentationFormat>
  <Paragraphs>132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思源宋体-思源宋体-Bold</vt:lpstr>
      <vt:lpstr>思源宋体-思源宋体-SemiBold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Abdul Hannan Ibrahim</cp:lastModifiedBy>
  <cp:revision>1</cp:revision>
  <dcterms:created xsi:type="dcterms:W3CDTF">2025-06-06T05:33:12Z</dcterms:created>
  <dcterms:modified xsi:type="dcterms:W3CDTF">2025-06-06T05:59:57Z</dcterms:modified>
</cp:coreProperties>
</file>